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3"/>
  </p:notesMasterIdLst>
  <p:handoutMasterIdLst>
    <p:handoutMasterId r:id="rId64"/>
  </p:handoutMasterIdLst>
  <p:sldIdLst>
    <p:sldId id="258" r:id="rId5"/>
    <p:sldId id="618" r:id="rId6"/>
    <p:sldId id="705" r:id="rId7"/>
    <p:sldId id="619" r:id="rId8"/>
    <p:sldId id="268" r:id="rId9"/>
    <p:sldId id="639" r:id="rId10"/>
    <p:sldId id="640" r:id="rId11"/>
    <p:sldId id="695" r:id="rId12"/>
    <p:sldId id="641" r:id="rId13"/>
    <p:sldId id="642" r:id="rId14"/>
    <p:sldId id="693" r:id="rId15"/>
    <p:sldId id="694" r:id="rId16"/>
    <p:sldId id="643" r:id="rId17"/>
    <p:sldId id="644" r:id="rId18"/>
    <p:sldId id="645" r:id="rId19"/>
    <p:sldId id="696" r:id="rId20"/>
    <p:sldId id="652" r:id="rId21"/>
    <p:sldId id="653" r:id="rId22"/>
    <p:sldId id="654" r:id="rId23"/>
    <p:sldId id="656" r:id="rId24"/>
    <p:sldId id="657" r:id="rId25"/>
    <p:sldId id="658" r:id="rId26"/>
    <p:sldId id="655" r:id="rId27"/>
    <p:sldId id="697" r:id="rId28"/>
    <p:sldId id="648" r:id="rId29"/>
    <p:sldId id="698" r:id="rId30"/>
    <p:sldId id="700" r:id="rId31"/>
    <p:sldId id="702" r:id="rId32"/>
    <p:sldId id="647" r:id="rId33"/>
    <p:sldId id="649" r:id="rId34"/>
    <p:sldId id="650" r:id="rId35"/>
    <p:sldId id="651" r:id="rId36"/>
    <p:sldId id="703" r:id="rId37"/>
    <p:sldId id="664" r:id="rId38"/>
    <p:sldId id="666" r:id="rId39"/>
    <p:sldId id="665" r:id="rId40"/>
    <p:sldId id="667" r:id="rId41"/>
    <p:sldId id="670" r:id="rId42"/>
    <p:sldId id="671" r:id="rId43"/>
    <p:sldId id="672" r:id="rId44"/>
    <p:sldId id="674" r:id="rId45"/>
    <p:sldId id="675" r:id="rId46"/>
    <p:sldId id="676" r:id="rId47"/>
    <p:sldId id="677" r:id="rId48"/>
    <p:sldId id="678" r:id="rId49"/>
    <p:sldId id="679" r:id="rId50"/>
    <p:sldId id="704" r:id="rId51"/>
    <p:sldId id="681" r:id="rId52"/>
    <p:sldId id="682" r:id="rId53"/>
    <p:sldId id="683" r:id="rId54"/>
    <p:sldId id="684" r:id="rId55"/>
    <p:sldId id="685" r:id="rId56"/>
    <p:sldId id="686" r:id="rId57"/>
    <p:sldId id="688" r:id="rId58"/>
    <p:sldId id="690" r:id="rId59"/>
    <p:sldId id="689" r:id="rId60"/>
    <p:sldId id="691" r:id="rId61"/>
    <p:sldId id="692" r:id="rId6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A9CB0"/>
    <a:srgbClr val="B22746"/>
    <a:srgbClr val="A3C644"/>
    <a:srgbClr val="999999"/>
    <a:srgbClr val="E6E6E6"/>
    <a:srgbClr val="CCCCCC"/>
    <a:srgbClr val="666666"/>
    <a:srgbClr val="464547"/>
    <a:srgbClr val="2FC2D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76410" autoAdjust="0"/>
  </p:normalViewPr>
  <p:slideViewPr>
    <p:cSldViewPr snapToGrid="0">
      <p:cViewPr varScale="1">
        <p:scale>
          <a:sx n="86" d="100"/>
          <a:sy n="86" d="100"/>
        </p:scale>
        <p:origin x="1286" y="53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0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4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0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3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8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4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8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Level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dimensions connected with a fact table defines the level of granularity of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you can get. For example, if no products dimension is connected to a sales fact table,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cannot get a report at the product level—you could get a report for sales for all products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only. This kind of granularity is also called the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dimensionality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Star schema.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is another kind of granularity, which lets you know what level of information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dimension foreign key represents in a fact table. Different fact tables can have different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granularity in a connection to the same dimension. This is very typical in budgeting and planning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scenarios. For example, you do not plan that customer A will come on date B to store C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buy product D for amount E. Instead, you plan on a higher level—you might plan to sell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E of products C in quarter B in all stores in that region to all customers in that region.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1-7 shows an example of a fact table that uses a higher level of granularity than the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tables introduced so far.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1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2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1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3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44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9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8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8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1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0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3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72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4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6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6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Appendix includes recent awards, please visit elements.epam.com for all 2016-2017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6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4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8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20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3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0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8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9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49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begin with the definition of each which will be followed by examples: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Semi-Additive measures: These are those specific class of fact measures which can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except the time dimension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Non-additive measures: These are those specific class of fact measures which cannot be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aggreagated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all/any dimension and their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hieracchy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of a non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 might be 'Price' on a sales record.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We have sales figures...one may tend to add sales across all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quareters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avail the yearly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sales..hence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an example of Additive measure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We have stock levels say 1000(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Monday...I sell 200(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Tuesday I further sell 300(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A) on Wednesday...going by basic math On Thursday I should be left with 500(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Item A, assuming no inventory has flown in) to obtain current stock level I cannot aggregate the Stock sales across time dimension hierarchy...If done I will have inappropriate outcomes</a:t>
            </a:r>
            <a:br>
              <a:rPr lang="en-US" dirty="0"/>
            </a:br>
            <a:br>
              <a:rPr lang="en-US" dirty="0"/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 Aggregation of percentage or dates is an Ideal example of non-additive measures.</a:t>
            </a:r>
            <a:endParaRPr lang="en-US" sz="9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Additivity of measures is not exactly a data warehouse design problem. However, you should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which aggregate functions you will use in reports for which measures, and which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you will use when aggregating over which dimension.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types of measures are those that can be aggregated with the SUM aggregate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across all dimensions, such as amounts or quantities. For example, if sales for product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were $200.00 and sales for product B were $150.00, then the total of the sales was $350.00.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yesterday’s sales were $100.00 and sales for the day before yesterday were $130.00, then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total sales amounted to $230.00. Measures that can be summarized across all dimensions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additive 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measures are not additive over any dimension. Examples include prices and percentages,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a discount percentage. Typically, you use the AVERAGE aggregate function for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measures, or you do not aggregate them at all. Such measures are called </a:t>
            </a:r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non-additive</a:t>
            </a:r>
          </a:p>
          <a:p>
            <a:r>
              <a:rPr lang="en-US" sz="9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measures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Often, you can sum additive measures and then calculate non-additive measures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additive aggregations. For example, you can calculate the sum of sales amount and</a:t>
            </a: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divide that value by the sum of the order quantity to get the average price. On higher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62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6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9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14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_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8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  <p:sldLayoutId id="2147483752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3DBC-8030-4694-8839-C82DD373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3" y="0"/>
            <a:ext cx="407695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2F94-165E-4906-8F86-176BC581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2" y="0"/>
            <a:ext cx="3504364" cy="1483743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0CB4107-093C-4672-AD73-7CA9BBAF9CB0}"/>
              </a:ext>
            </a:extLst>
          </p:cNvPr>
          <p:cNvSpPr txBox="1">
            <a:spLocks/>
          </p:cNvSpPr>
          <p:nvPr/>
        </p:nvSpPr>
        <p:spPr>
          <a:xfrm>
            <a:off x="412836" y="4422418"/>
            <a:ext cx="3649662" cy="27979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December 23,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36B7-CE90-4E20-A413-EA4149D25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38" y="357870"/>
            <a:ext cx="4507226" cy="38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2075" y="801116"/>
            <a:ext cx="4779849" cy="40031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938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784394"/>
            <a:ext cx="5029609" cy="39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MS BI Architecture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99" y="699516"/>
            <a:ext cx="5989864" cy="41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Oracle BI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57" y="899886"/>
            <a:ext cx="5128085" cy="37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" y="928914"/>
            <a:ext cx="7051091" cy="3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BI solution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69" t="12953" r="13550" b="9778"/>
          <a:stretch/>
        </p:blipFill>
        <p:spPr>
          <a:xfrm>
            <a:off x="1071150" y="812800"/>
            <a:ext cx="7058895" cy="3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and Implementing a Data Warehouse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95" y="812800"/>
            <a:ext cx="6255375" cy="39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Problems with a Normalized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86" y="928915"/>
            <a:ext cx="3102784" cy="19594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5211" y="928915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Comprehensive schema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Performance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Concurrency issues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 err="1"/>
              <a:t>LookUp</a:t>
            </a:r>
            <a:r>
              <a:rPr lang="en-US" sz="2000" dirty="0"/>
              <a:t> table for Dates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dirty="0"/>
              <a:t>Data Quality problem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63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7155" y="899887"/>
            <a:ext cx="753360" cy="31931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301" y="899887"/>
            <a:ext cx="6390526" cy="3563169"/>
            <a:chOff x="0" y="780987"/>
            <a:chExt cx="11790696" cy="563119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693" y="1005901"/>
              <a:ext cx="6760139" cy="52289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204743" y="4216586"/>
              <a:ext cx="303403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Fact Table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94037" y="780987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2116" y="1139449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28263" y="304626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2968250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4676" y="5423998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75225" y="5488854"/>
              <a:ext cx="326243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Dimension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72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spc="0" dirty="0">
                <a:solidFill>
                  <a:srgbClr val="464547"/>
                </a:solidFill>
                <a:highlight>
                  <a:srgbClr val="A3C644"/>
                </a:highlight>
              </a:rPr>
              <a:t>IN PREVIOUS PART: </a:t>
            </a:r>
            <a:r>
              <a:rPr lang="en-US" dirty="0">
                <a:highlight>
                  <a:srgbClr val="A3C644"/>
                </a:highlight>
              </a:rPr>
              <a:t> MSBI.Dev.S20E11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F75B5-6BF0-4BF2-B9EB-BEC381C1BECA}"/>
              </a:ext>
            </a:extLst>
          </p:cNvPr>
          <p:cNvSpPr/>
          <p:nvPr/>
        </p:nvSpPr>
        <p:spPr>
          <a:xfrm>
            <a:off x="277092" y="724464"/>
            <a:ext cx="78133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Implementing Indexes and Statistics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Heap Tables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Clustered Indexes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Supporting Queries with Indexes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Using Tools to Analyze Query Performance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Query Optimization Problems and the Query Optimizer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SQL Server Extended Events, SQL Trace, and SQL Server Profiler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Using SET Session Options and Analyzing Query Plans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Using Dynamic Management Objects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4185520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02" y="870857"/>
            <a:ext cx="7046998" cy="3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5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61" y="1074056"/>
            <a:ext cx="4089282" cy="316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70" y="1606921"/>
            <a:ext cx="1130226" cy="148458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3"/>
          </p:cNvCxnSpPr>
          <p:nvPr/>
        </p:nvCxnSpPr>
        <p:spPr>
          <a:xfrm flipH="1" flipV="1">
            <a:off x="2297996" y="2349215"/>
            <a:ext cx="1388633" cy="49558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Granularity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7" y="820680"/>
            <a:ext cx="5066861" cy="39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 Schema – represent  Multidimensional cube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56" y="766604"/>
            <a:ext cx="6085475" cy="42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Data Warehouse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5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2" descr="http://upload.wikimedia.org/wikipedia/commons/4/46/Data_warehouse_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18" y="864340"/>
            <a:ext cx="5098364" cy="38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50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36547-7901-40FD-9A39-DA7ACEE6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96" y="862003"/>
            <a:ext cx="7297947" cy="38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80274-8815-49F7-87FF-51F1630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78" y="699516"/>
            <a:ext cx="5409796" cy="4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5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swamp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158E7-19E6-411F-B0C9-0768A84B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11" y="699516"/>
            <a:ext cx="5144875" cy="41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7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Kimball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" y="812800"/>
            <a:ext cx="7940349" cy="3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dirty="0">
                <a:highlight>
                  <a:srgbClr val="2FC2D9"/>
                </a:highlight>
              </a:rPr>
              <a:t>Agenda: MSBI.Dev.S20E12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B398D4-44EF-474B-9DA7-AB17A14BA537}"/>
              </a:ext>
            </a:extLst>
          </p:cNvPr>
          <p:cNvSpPr/>
          <p:nvPr/>
        </p:nvSpPr>
        <p:spPr>
          <a:xfrm>
            <a:off x="277092" y="367439"/>
            <a:ext cx="701327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BI. Business Intelligence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magic quadrant for business intelligence and analytics platforms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MS BI Architecture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Common BI solution architecture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Warehouse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Reporting Problems with a Normalized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Star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Snowflake Schema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Granularity Level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Warehouse structure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'staging area, data vault, operational data store, data mart, data warehouse'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Data Lake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Inmon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and Kimball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8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</a:t>
            </a:r>
            <a:r>
              <a:rPr lang="en-US" dirty="0" err="1"/>
              <a:t>Inmon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46" y="827314"/>
            <a:ext cx="6857107" cy="40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3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– Hybrid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0" y="827315"/>
            <a:ext cx="6373439" cy="38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1" y="1890939"/>
            <a:ext cx="6560457" cy="2699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646" y="617044"/>
            <a:ext cx="2880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rgbClr val="002060"/>
                </a:solidFill>
              </a:rPr>
              <a:t>Inmon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5199" y="584115"/>
            <a:ext cx="32752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</a:rPr>
              <a:t>Kimball</a:t>
            </a:r>
          </a:p>
        </p:txBody>
      </p:sp>
    </p:spTree>
    <p:extLst>
      <p:ext uri="{BB962C8B-B14F-4D97-AF65-F5344CB8AC3E}">
        <p14:creationId xmlns:p14="http://schemas.microsoft.com/office/powerpoint/2010/main" val="1838165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Dimensions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58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768" y="750605"/>
            <a:ext cx="8445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Keys </a:t>
            </a:r>
          </a:p>
          <a:p>
            <a:r>
              <a:rPr lang="en-US" sz="2400" b="1" dirty="0">
                <a:solidFill>
                  <a:srgbClr val="002060"/>
                </a:solidFill>
                <a:latin typeface="Segoe-Bold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to identify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Name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human names of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Attributes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pivoting in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Member properties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labels in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egoe-Bold"/>
              </a:rPr>
              <a:t>Lineage columns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Segoe"/>
              </a:rPr>
              <a:t>	</a:t>
            </a:r>
            <a:r>
              <a:rPr lang="en-US" sz="2400" i="1" dirty="0">
                <a:solidFill>
                  <a:srgbClr val="00B0F0"/>
                </a:solidFill>
                <a:latin typeface="Segoe"/>
              </a:rPr>
              <a:t>Used for auditing, and never exposed to end users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13" y="750605"/>
            <a:ext cx="2102526" cy="28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DimEmployee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5" y="841746"/>
            <a:ext cx="7848529" cy="38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0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Column Types - </a:t>
            </a:r>
            <a:r>
              <a:rPr lang="en-US" dirty="0" err="1"/>
              <a:t>DimDates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" y="778737"/>
            <a:ext cx="7669763" cy="40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06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890343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Conformed dimension</a:t>
            </a:r>
          </a:p>
        </p:txBody>
      </p:sp>
      <p:pic>
        <p:nvPicPr>
          <p:cNvPr id="4" name="Picture 2" descr="http://blogs.perficient.com/ibm/files/2012/05/Conformed-Dimension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0" y="971551"/>
            <a:ext cx="5721487" cy="36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1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120260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Junk dimension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2" y="1503478"/>
            <a:ext cx="8574933" cy="26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1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297837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Degenerate dimension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4" y="1503478"/>
            <a:ext cx="4999035" cy="29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70" y="779237"/>
            <a:ext cx="2635165" cy="40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Placeholder 1"/>
          <p:cNvSpPr txBox="1">
            <a:spLocks/>
          </p:cNvSpPr>
          <p:nvPr/>
        </p:nvSpPr>
        <p:spPr>
          <a:xfrm>
            <a:off x="0" y="231086"/>
            <a:ext cx="9144000" cy="300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274301" tIns="45717" rIns="274301" bIns="45717" rtlCol="0" anchor="ctr">
            <a:noAutofit/>
          </a:bodyPr>
          <a:lstStyle>
            <a:lvl1pPr algn="l" defTabSz="342875" rtl="0" eaLnBrk="1" latinLnBrk="0" hangingPunct="1"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effectLst/>
                <a:latin typeface="+mj-lt"/>
                <a:ea typeface="+mj-ea"/>
                <a:cs typeface="Arial Black"/>
              </a:defRPr>
            </a:lvl1pPr>
          </a:lstStyle>
          <a:p>
            <a:r>
              <a:rPr lang="en-US" dirty="0">
                <a:highlight>
                  <a:srgbClr val="2FC2D9"/>
                </a:highlight>
              </a:rPr>
              <a:t>Agenda: MSBI.Dev.S20E12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77092" y="716437"/>
            <a:ext cx="431929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29" name="Slide Number Placeholder 2"/>
          <p:cNvSpPr txBox="1">
            <a:spLocks/>
          </p:cNvSpPr>
          <p:nvPr/>
        </p:nvSpPr>
        <p:spPr>
          <a:xfrm>
            <a:off x="7487582" y="4826638"/>
            <a:ext cx="1373372" cy="3168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F3F39-FD9B-43DC-8330-9BE26198F597}"/>
              </a:ext>
            </a:extLst>
          </p:cNvPr>
          <p:cNvSpPr/>
          <p:nvPr/>
        </p:nvSpPr>
        <p:spPr>
          <a:xfrm>
            <a:off x="277092" y="720364"/>
            <a:ext cx="865987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Designing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Dimension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Dimension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'Conformed dimension, Junk dimension, Degenerate dimension, Role-playing dimension'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Hierarchies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Slowly Changing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'SCD Type 0, SCD Type I, SCD Type II, SCD Type III'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Designing Fact Tables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subtopics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Fact Table Column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Fact Table Types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Factless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Fact Table, Transaction Fact Tables, Periodic Snapshot Fact Tables, Accumulating Snapshot Fact Tables'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Additivity of Measures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'Additive measures, Semi-Additive measures, Non-additive measures'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subtopicname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Slowly Changing Dimensions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keywords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'SCD Type 0, SCD Type I, SCD Type II, SCD Type III'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Types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236117" y="907598"/>
            <a:ext cx="3056414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Role-playing dimension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1" y="823776"/>
            <a:ext cx="4149527" cy="39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0" y="259949"/>
            <a:ext cx="8724300" cy="42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0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" y="790176"/>
            <a:ext cx="5754863" cy="38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10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2" y="1503478"/>
            <a:ext cx="8563807" cy="98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3500167"/>
            <a:ext cx="8469665" cy="10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5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" y="2106386"/>
            <a:ext cx="9003319" cy="22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3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69553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An SCD Type 1 and Type 2 Mixture, Updating All Rows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2203922"/>
            <a:ext cx="8353986" cy="21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2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Slowly Changing Dimensions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36117" y="907598"/>
            <a:ext cx="158363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SCD Type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0" y="2081894"/>
            <a:ext cx="8966097" cy="17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9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Designing Fact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9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</p:spTree>
    <p:extLst>
      <p:ext uri="{BB962C8B-B14F-4D97-AF65-F5344CB8AC3E}">
        <p14:creationId xmlns:p14="http://schemas.microsoft.com/office/powerpoint/2010/main" val="48909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Foreign keys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Measures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Lineage columns (optional)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Business key columns from the primary source table (optional)</a:t>
            </a:r>
          </a:p>
        </p:txBody>
      </p:sp>
    </p:spTree>
    <p:extLst>
      <p:ext uri="{BB962C8B-B14F-4D97-AF65-F5344CB8AC3E}">
        <p14:creationId xmlns:p14="http://schemas.microsoft.com/office/powerpoint/2010/main" val="236280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pc="200" dirty="0">
                <a:solidFill>
                  <a:schemeClr val="bg1"/>
                </a:solidFill>
                <a:cs typeface="Calibri"/>
              </a:rPr>
              <a:t>BI. Business Intelligence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0954" y="1803228"/>
            <a:ext cx="5582093" cy="12201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0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Column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422266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FactResellerSales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70" y="840922"/>
            <a:ext cx="3915445" cy="38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2617768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 err="1"/>
              <a:t>Factless</a:t>
            </a:r>
            <a:r>
              <a:rPr lang="en-US" sz="1800" dirty="0"/>
              <a:t> Fact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907598"/>
            <a:ext cx="5600177" cy="37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70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64" y="907598"/>
            <a:ext cx="5493175" cy="355826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19484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Transaction Fact Tables</a:t>
            </a:r>
          </a:p>
        </p:txBody>
      </p:sp>
    </p:spTree>
    <p:extLst>
      <p:ext uri="{BB962C8B-B14F-4D97-AF65-F5344CB8AC3E}">
        <p14:creationId xmlns:p14="http://schemas.microsoft.com/office/powerpoint/2010/main" val="112333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6117" y="907598"/>
            <a:ext cx="3979359" cy="387798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Periodic Snapshot Fact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7" y="1618617"/>
            <a:ext cx="8783883" cy="24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43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 Table Types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85103" y="891563"/>
            <a:ext cx="2869632" cy="664797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Accumulating </a:t>
            </a:r>
          </a:p>
          <a:p>
            <a:pPr>
              <a:buClr>
                <a:schemeClr val="bg1"/>
              </a:buClr>
              <a:buSzPct val="140000"/>
            </a:pPr>
            <a:r>
              <a:rPr lang="en-US" sz="1800" dirty="0"/>
              <a:t>Snapshot Fact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1" y="773256"/>
            <a:ext cx="5122775" cy="40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Transaction amount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Semi-Additive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Account balance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Non-additive measures</a:t>
            </a:r>
          </a:p>
          <a:p>
            <a:pPr marL="516636" lvl="3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700" b="1" dirty="0"/>
              <a:t>Price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04" r="17327"/>
          <a:stretch/>
        </p:blipFill>
        <p:spPr>
          <a:xfrm>
            <a:off x="4053119" y="849085"/>
            <a:ext cx="4417153" cy="38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43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Additivity of Measures in SSAS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AverageOfChildren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LastChild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FirstNonEmpty</a:t>
            </a:r>
            <a:endParaRPr lang="en-US" sz="2000" b="1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 err="1"/>
              <a:t>LastNonEmpty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60" y="2834864"/>
            <a:ext cx="5766738" cy="224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60" y="813623"/>
            <a:ext cx="5796840" cy="20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22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classic many-to-many relationship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85" y="1506468"/>
            <a:ext cx="5747657" cy="32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09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Many-to-Many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3556" y="1012796"/>
            <a:ext cx="8326259" cy="3287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2000" b="1" dirty="0"/>
              <a:t>A many-to-many relationship with two intermediate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8" y="2051546"/>
            <a:ext cx="8587103" cy="14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BI? Business Intelligence. The Five Questions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86820" y="914400"/>
            <a:ext cx="5684837" cy="3860119"/>
            <a:chOff x="1630363" y="693675"/>
            <a:chExt cx="8132764" cy="5546788"/>
          </a:xfrm>
        </p:grpSpPr>
        <p:pic>
          <p:nvPicPr>
            <p:cNvPr id="75" name="Picture 20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6122990" y="896922"/>
              <a:ext cx="1122363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25" descr="Mobile Phone s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08913">
              <a:off x="6250290" y="857483"/>
              <a:ext cx="731838" cy="109855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sp>
          <p:nvSpPr>
            <p:cNvPr id="77" name="Freeform 3"/>
            <p:cNvSpPr>
              <a:spLocks/>
            </p:cNvSpPr>
            <p:nvPr/>
          </p:nvSpPr>
          <p:spPr bwMode="auto">
            <a:xfrm rot="10800000">
              <a:off x="2414588" y="4837113"/>
              <a:ext cx="6710362" cy="1385887"/>
            </a:xfrm>
            <a:custGeom>
              <a:avLst/>
              <a:gdLst>
                <a:gd name="T0" fmla="*/ 0 w 3936"/>
                <a:gd name="T1" fmla="*/ 0 h 192"/>
                <a:gd name="T2" fmla="*/ 96 w 3936"/>
                <a:gd name="T3" fmla="*/ 192 h 192"/>
                <a:gd name="T4" fmla="*/ 3840 w 3936"/>
                <a:gd name="T5" fmla="*/ 192 h 192"/>
                <a:gd name="T6" fmla="*/ 3936 w 3936"/>
                <a:gd name="T7" fmla="*/ 0 h 192"/>
                <a:gd name="T8" fmla="*/ 0 w 393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6"/>
                <a:gd name="T16" fmla="*/ 0 h 192"/>
                <a:gd name="T17" fmla="*/ 3936 w 393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6" h="192">
                  <a:moveTo>
                    <a:pt x="0" y="0"/>
                  </a:moveTo>
                  <a:lnTo>
                    <a:pt x="96" y="192"/>
                  </a:lnTo>
                  <a:lnTo>
                    <a:pt x="3840" y="192"/>
                  </a:lnTo>
                  <a:lnTo>
                    <a:pt x="393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C506A">
                    <a:alpha val="0"/>
                  </a:srgbClr>
                </a:gs>
                <a:gs pos="100000">
                  <a:srgbClr val="81ACE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pic>
          <p:nvPicPr>
            <p:cNvPr id="78" name="Picture 4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6688" y="50609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5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64150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6538" y="50466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7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93988" y="5059363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" descr="2-10205_roundbox_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70138" y="2159000"/>
              <a:ext cx="6880225" cy="281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3089275" y="2320925"/>
              <a:ext cx="5834063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happened?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is happening?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Why did it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will happen?</a:t>
              </a:r>
            </a:p>
            <a:p>
              <a:pPr marL="463550" indent="-463550" eaLnBrk="0" hangingPunct="0">
                <a:spcBef>
                  <a:spcPct val="25000"/>
                </a:spcBef>
                <a:buFontTx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What do I want to happen?</a:t>
              </a:r>
            </a:p>
          </p:txBody>
        </p:sp>
        <p:sp>
          <p:nvSpPr>
            <p:cNvPr id="84" name="AutoShape 11"/>
            <p:cNvSpPr>
              <a:spLocks noChangeArrowheads="1"/>
            </p:cNvSpPr>
            <p:nvPr/>
          </p:nvSpPr>
          <p:spPr bwMode="auto">
            <a:xfrm>
              <a:off x="270510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ERP</a:t>
              </a:r>
            </a:p>
          </p:txBody>
        </p:sp>
        <p:sp>
          <p:nvSpPr>
            <p:cNvPr id="85" name="AutoShape 12"/>
            <p:cNvSpPr>
              <a:spLocks noChangeArrowheads="1"/>
            </p:cNvSpPr>
            <p:nvPr/>
          </p:nvSpPr>
          <p:spPr bwMode="auto">
            <a:xfrm>
              <a:off x="4011613" y="54038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CRM</a:t>
              </a:r>
            </a:p>
          </p:txBody>
        </p:sp>
        <p:sp>
          <p:nvSpPr>
            <p:cNvPr id="86" name="AutoShape 13"/>
            <p:cNvSpPr>
              <a:spLocks noChangeArrowheads="1"/>
            </p:cNvSpPr>
            <p:nvPr/>
          </p:nvSpPr>
          <p:spPr bwMode="auto">
            <a:xfrm>
              <a:off x="6572250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3Pty</a:t>
              </a:r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8204200" y="2654300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8204200" y="4926013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8204200" y="3711575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" name="AutoShape 17"/>
            <p:cNvSpPr>
              <a:spLocks noChangeArrowheads="1"/>
            </p:cNvSpPr>
            <p:nvPr/>
          </p:nvSpPr>
          <p:spPr bwMode="auto">
            <a:xfrm>
              <a:off x="5248275" y="5389563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SCM</a:t>
              </a:r>
            </a:p>
          </p:txBody>
        </p:sp>
        <p:pic>
          <p:nvPicPr>
            <p:cNvPr id="91" name="Picture 18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313848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19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4570413" y="941388"/>
              <a:ext cx="1123950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1" descr="2-10205_square_green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7437438" y="941388"/>
              <a:ext cx="1122362" cy="112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2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638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3" descr="Pocket PC s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688150">
              <a:off x="7691438" y="871538"/>
              <a:ext cx="62388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24" descr="PC s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6250" y="782638"/>
              <a:ext cx="1270000" cy="126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6" descr="2-10205_cylinde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88275" y="5048250"/>
              <a:ext cx="936625" cy="10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AutoShape 27"/>
            <p:cNvSpPr>
              <a:spLocks noChangeArrowheads="1"/>
            </p:cNvSpPr>
            <p:nvPr/>
          </p:nvSpPr>
          <p:spPr bwMode="auto">
            <a:xfrm>
              <a:off x="7773988" y="5391150"/>
              <a:ext cx="892175" cy="482600"/>
            </a:xfrm>
            <a:prstGeom prst="can">
              <a:avLst>
                <a:gd name="adj" fmla="val 25000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Black books</a:t>
              </a:r>
            </a:p>
          </p:txBody>
        </p:sp>
        <p:pic>
          <p:nvPicPr>
            <p:cNvPr id="99" name="Picture 28" descr="MCj04316410000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918577" y="749300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29" descr="MCj04316400000[1]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82788" y="693675"/>
              <a:ext cx="8445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AutoShape 31"/>
            <p:cNvSpPr>
              <a:spLocks noChangeArrowheads="1"/>
            </p:cNvSpPr>
            <p:nvPr/>
          </p:nvSpPr>
          <p:spPr bwMode="auto">
            <a:xfrm>
              <a:off x="7308850" y="2411413"/>
              <a:ext cx="360363" cy="2157412"/>
            </a:xfrm>
            <a:prstGeom prst="downArrow">
              <a:avLst>
                <a:gd name="adj1" fmla="val 50000"/>
                <a:gd name="adj2" fmla="val 1496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102" name="Text Box 32"/>
            <p:cNvSpPr txBox="1">
              <a:spLocks noChangeArrowheads="1"/>
            </p:cNvSpPr>
            <p:nvPr/>
          </p:nvSpPr>
          <p:spPr bwMode="auto">
            <a:xfrm>
              <a:off x="7974013" y="2460625"/>
              <a:ext cx="8001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Past</a:t>
              </a:r>
            </a:p>
          </p:txBody>
        </p:sp>
        <p:sp>
          <p:nvSpPr>
            <p:cNvPr id="103" name="Text Box 33"/>
            <p:cNvSpPr txBox="1">
              <a:spLocks noChangeArrowheads="1"/>
            </p:cNvSpPr>
            <p:nvPr/>
          </p:nvSpPr>
          <p:spPr bwMode="auto">
            <a:xfrm>
              <a:off x="7843838" y="3217863"/>
              <a:ext cx="12446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Present</a:t>
              </a: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7964488" y="4083050"/>
              <a:ext cx="107473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itchFamily="34" charset="0"/>
                </a:rPr>
                <a:t>Future</a:t>
              </a:r>
            </a:p>
          </p:txBody>
        </p:sp>
        <p:sp>
          <p:nvSpPr>
            <p:cNvPr id="105" name="Text Box 35"/>
            <p:cNvSpPr txBox="1">
              <a:spLocks noChangeArrowheads="1"/>
            </p:cNvSpPr>
            <p:nvPr/>
          </p:nvSpPr>
          <p:spPr bwMode="auto">
            <a:xfrm>
              <a:off x="1630363" y="5235575"/>
              <a:ext cx="835025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Arial" pitchFamily="34" charset="0"/>
                </a:rPr>
                <a:t>Data</a:t>
              </a:r>
              <a:r>
                <a:rPr lang="en-US" dirty="0">
                  <a:latin typeface="Arial" pitchFamily="34" charset="0"/>
                </a:rPr>
                <a:t> </a:t>
              </a:r>
            </a:p>
          </p:txBody>
        </p:sp>
        <p:sp>
          <p:nvSpPr>
            <p:cNvPr id="106" name="Rectangle 36"/>
            <p:cNvSpPr>
              <a:spLocks noChangeArrowheads="1"/>
            </p:cNvSpPr>
            <p:nvPr/>
          </p:nvSpPr>
          <p:spPr bwMode="auto">
            <a:xfrm>
              <a:off x="2565400" y="4911725"/>
              <a:ext cx="6900863" cy="1328738"/>
            </a:xfrm>
            <a:prstGeom prst="rect">
              <a:avLst/>
            </a:prstGeom>
            <a:noFill/>
            <a:ln w="38100" cap="rnd" cmpd="dbl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808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8" y="873761"/>
            <a:ext cx="3666206" cy="3885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11" y="793072"/>
            <a:ext cx="3871831" cy="38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" y="775819"/>
            <a:ext cx="3871831" cy="3854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FBD03-298F-4E1D-9439-A7C30AD2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53" y="859321"/>
            <a:ext cx="3769305" cy="39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Intelligence.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5" y="869406"/>
            <a:ext cx="3929001" cy="3865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135DB-CFB1-4A8F-AA26-1C90FC41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90" y="869406"/>
            <a:ext cx="3585515" cy="3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7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requisites.potx" id="{CA5CFE4E-6FDF-4E55-B703-99AAA5166B49}" vid="{65F8F389-B394-4C5F-9B7C-EE83AB2022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1A64D0A1A6140B6A122276D7E3196" ma:contentTypeVersion="2" ma:contentTypeDescription="Create a new document." ma:contentTypeScope="" ma:versionID="b2c87271ea2f7b51345f6a1be8cf8800">
  <xsd:schema xmlns:xsd="http://www.w3.org/2001/XMLSchema" xmlns:xs="http://www.w3.org/2001/XMLSchema" xmlns:p="http://schemas.microsoft.com/office/2006/metadata/properties" xmlns:ns2="14e46183-14a5-4343-a187-db51ef71da05" targetNamespace="http://schemas.microsoft.com/office/2006/metadata/properties" ma:root="true" ma:fieldsID="b48be88caec5083e1bba805a7fd348aa" ns2:_="">
    <xsd:import namespace="14e46183-14a5-4343-a187-db51ef71da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6183-14a5-4343-a187-db51ef71da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14e46183-14a5-4343-a187-db51ef71da0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C89854-8D71-46D4-9703-3DDDD4D0B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46183-14a5-4343-a187-db51ef71da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prerequisites</Template>
  <TotalTime>9546</TotalTime>
  <Words>1551</Words>
  <Application>Microsoft Office PowerPoint</Application>
  <PresentationFormat>On-screen Show (16:9)</PresentationFormat>
  <Paragraphs>266</Paragraphs>
  <Slides>58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Calibri</vt:lpstr>
      <vt:lpstr>Consolas</vt:lpstr>
      <vt:lpstr>Lucida Grande</vt:lpstr>
      <vt:lpstr>Segoe</vt:lpstr>
      <vt:lpstr>Segoe-Bold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Potapov</dc:creator>
  <cp:lastModifiedBy>Vladimir Mitiurin</cp:lastModifiedBy>
  <cp:revision>196</cp:revision>
  <cp:lastPrinted>2014-07-09T13:30:36Z</cp:lastPrinted>
  <dcterms:created xsi:type="dcterms:W3CDTF">2015-03-18T06:37:43Z</dcterms:created>
  <dcterms:modified xsi:type="dcterms:W3CDTF">2019-12-22T14:37:27Z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0x0101002F71A64D0A1A6140B6A122276D7E3196</vt:lpwstr>
  </property>
  <property fmtid="{D5CDD505-2E9C-101B-9397-08002B2CF9AE}" pid="3" name="IsMyDocuments">
    <vt:bool>true</vt:bool>
  </property>
  <property fmtid="{D5CDD505-2E9C-101B-9397-08002B2CF9AE}" pid="4" name="_dlc_DocIdItemGuid">
    <vt:lpwstr>dacd157f-9e9b-4d8c-bb01-20daca300eae</vt:lpwstr>
  </property>
</Properties>
</file>